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524" r:id="rId3"/>
    <p:sldId id="526" r:id="rId4"/>
    <p:sldId id="317" r:id="rId5"/>
    <p:sldId id="519" r:id="rId6"/>
    <p:sldId id="318" r:id="rId7"/>
    <p:sldId id="520" r:id="rId8"/>
    <p:sldId id="316" r:id="rId9"/>
    <p:sldId id="523" r:id="rId10"/>
    <p:sldId id="521" r:id="rId11"/>
    <p:sldId id="527" r:id="rId12"/>
    <p:sldId id="528" r:id="rId13"/>
    <p:sldId id="525" r:id="rId14"/>
    <p:sldId id="31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29" autoAdjust="0"/>
  </p:normalViewPr>
  <p:slideViewPr>
    <p:cSldViewPr snapToGrid="0" showGuides="1">
      <p:cViewPr varScale="1">
        <p:scale>
          <a:sx n="140" d="100"/>
          <a:sy n="140" d="100"/>
        </p:scale>
        <p:origin x="8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977C3-5D49-4AE3-94A3-4A850F718679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3FDB9-DDE0-4054-8528-4EF247FF7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073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每步噪声后得到都是“</a:t>
            </a:r>
            <a:r>
              <a:rPr lang="en-US" altLang="zh-CN" sz="1200" dirty="0" err="1"/>
              <a:t>bert</a:t>
            </a:r>
            <a:r>
              <a:rPr lang="zh-CN" altLang="en-US" sz="1200" dirty="0"/>
              <a:t>可理解的文本 </a:t>
            </a:r>
            <a:r>
              <a:rPr lang="en-US" altLang="zh-CN" sz="1200" dirty="0"/>
              <a:t>+ MASK</a:t>
            </a:r>
            <a:r>
              <a:rPr lang="zh-CN" altLang="en-US" sz="1200" dirty="0"/>
              <a:t>”，保留了</a:t>
            </a:r>
            <a:r>
              <a:rPr lang="en-US" altLang="zh-CN" sz="1200" dirty="0"/>
              <a:t>BERT</a:t>
            </a:r>
            <a:r>
              <a:rPr lang="zh-CN" altLang="en-US" sz="1200" dirty="0"/>
              <a:t>的原生能力</a:t>
            </a:r>
            <a:r>
              <a:rPr lang="zh-CN" altLang="en-US" dirty="0"/>
              <a:t>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979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B3E78-3507-183E-1B34-F438FBE9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D93FE3-7ABB-23AE-8990-B9FD50610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60BB93-15FE-3FAC-2D75-129FCBB86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d1: Scaling Reasoning in Diffusion Large Language Models via Reinforcement Learning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784E37-7238-858A-F59D-B2AF1B3A2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512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C16E-FEAB-13EF-483F-9A8B6AFA9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541A38-6B5D-6F6E-931C-E5C3F6F59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26419A-76CB-6DA5-232C-2225DADAD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d1: Scaling Reasoning in Diffusion Large Language Models via Reinforcement Learning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40C9C-2026-97EC-6837-6D4936558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41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922EB3-8BB3-4D7C-920D-99B3A498A3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15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retention probability</a:t>
            </a:r>
          </a:p>
          <a:p>
            <a:r>
              <a:rPr lang="zh-CN" altLang="en-US" dirty="0"/>
              <a:t>只定义一条噪声 </a:t>
            </a:r>
            <a:r>
              <a:rPr lang="en-US" altLang="zh-CN" dirty="0"/>
              <a:t>schedule</a:t>
            </a:r>
            <a:r>
              <a:rPr lang="zh-CN" altLang="en-US" dirty="0"/>
              <a:t>：</a:t>
            </a:r>
            <a:r>
              <a:rPr lang="el-GR" altLang="zh-CN" dirty="0"/>
              <a:t>α</a:t>
            </a:r>
            <a:r>
              <a:rPr lang="en-US" altLang="zh-CN" dirty="0"/>
              <a:t>t​=P(</a:t>
            </a:r>
            <a:r>
              <a:rPr lang="en-US" altLang="zh-CN" dirty="0" err="1"/>
              <a:t>zt</a:t>
            </a:r>
            <a:r>
              <a:rPr lang="en-US" altLang="zh-CN" dirty="0"/>
              <a:t>​=x)</a:t>
            </a:r>
          </a:p>
          <a:p>
            <a:r>
              <a:rPr lang="zh-CN" altLang="en-US" dirty="0"/>
              <a:t>最大似然估计 </a:t>
            </a:r>
            <a:r>
              <a:rPr lang="en-US" altLang="zh-CN" dirty="0"/>
              <a:t>MLE </a:t>
            </a:r>
            <a:r>
              <a:rPr lang="zh-CN" altLang="en-US" dirty="0"/>
              <a:t>和 最小化 </a:t>
            </a:r>
            <a:r>
              <a:rPr lang="en-US" altLang="zh-CN" dirty="0"/>
              <a:t>KL </a:t>
            </a:r>
            <a:r>
              <a:rPr lang="zh-CN" altLang="en-US" dirty="0"/>
              <a:t>散度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5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D2A68-FA94-C2A8-252A-B68A01359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D6BA49-5CC4-A170-7012-F5BA7A910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90E252-2719-615A-E3D5-76EF1B78A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Masked Thought: Simply Masking Partial Reasoning Steps Can Improve Mathematical Reasoning Learning of Language Models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566DEF-64C2-D862-19BA-4F9216F14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41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31914-1783-4B46-D548-D4A5A87E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200609-5425-C595-F3C6-8653F02C6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670FC1-C4E8-59C3-12CC-BD35B64D6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Masked Thought: Simply Masking Partial Reasoning Steps Can Improve Mathematical Reasoning Learning of Language Models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551794-F212-4F1C-95F5-734006AD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2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B37E-27F6-48D0-05C8-35A2471CF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50084B-F5BF-2D16-83ED-88B802C5D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BEC39E-AB67-3C2E-777C-CDA0138D9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Masked Thought: Simply Masking Partial Reasoning Steps Can Improve Mathematical Reasoning Learning of Language Models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CDF181-98EB-95FC-6013-FF1BCDC6B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MaskGIT: Masked Generative Image Transformer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66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F1906-0D51-1417-8AA8-834BA910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9B02A2-B34D-FABE-341E-8DE238906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82F3DB-815E-F8AF-A4B1-9781C1AA9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MaskGIT: Masked Generative Image Transformer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5F102A-3160-F01D-5909-38FC63DC1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82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2192-CBFD-0B92-7264-6CB0C3B3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A94BD1-CB3D-E8D6-3D52-DD4F310B6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F8B177-9945-EEF4-A2E1-9189DE857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MaskGIT: Masked Generative Image Transformer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4DEABF-A064-6568-51A2-1EDEC12F3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771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544D5-C147-0FF0-64E4-3A6CCD63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FFC19C-EE56-C759-B2B7-922FC7483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346985-AEB1-5193-4128-BA93A0C57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d1: Scaling Reasoning in Diffusion Large Language Models via Reinforcement Learning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8CBEAD-2129-C231-864A-C8C50E813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3FDB9-DDE0-4054-8528-4EF247FF799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17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64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3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61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85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36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9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93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58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69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66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45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159834" y="2709293"/>
            <a:ext cx="12511668" cy="265861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4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Reasoning for MDLLMs</a:t>
            </a:r>
            <a:endParaRPr lang="en-US" altLang="zh-CN" b="1" dirty="0"/>
          </a:p>
          <a:p>
            <a:pPr algn="ctr">
              <a:lnSpc>
                <a:spcPct val="110000"/>
              </a:lnSpc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2025.12.10</a:t>
            </a:r>
          </a:p>
          <a:p>
            <a:pPr algn="ctr">
              <a:lnSpc>
                <a:spcPct val="110000"/>
              </a:lnSpc>
              <a:buClrTx/>
              <a:buSzTx/>
              <a:buFontTx/>
            </a:pPr>
            <a:endParaRPr lang="en-US" altLang="zh-CN" sz="3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等线 Light" panose="02010600030101010101" charset="-122"/>
              <a:cs typeface="Times New Roman" panose="02020603050405020304" pitchFamily="18" charset="0"/>
            </a:endParaRPr>
          </a:p>
          <a:p>
            <a:pPr algn="ctr">
              <a:lnSpc>
                <a:spcPct val="110000"/>
              </a:lnSpc>
              <a:buClrTx/>
              <a:buSzTx/>
              <a:buFontTx/>
            </a:pPr>
            <a:r>
              <a:rPr lang="zh-CN" altLang="en-US" sz="36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李海军</a:t>
            </a:r>
            <a:endParaRPr lang="en-US" altLang="zh-CN" sz="3600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D51716-B5E6-478C-A10F-72901220D2B5}"/>
              </a:ext>
            </a:extLst>
          </p:cNvPr>
          <p:cNvSpPr/>
          <p:nvPr/>
        </p:nvSpPr>
        <p:spPr>
          <a:xfrm>
            <a:off x="0" y="6270913"/>
            <a:ext cx="12192000" cy="6152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A7D20C-F3EF-BEE7-7F1C-E06C0936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4B77-AC29-4950-84FD-6A7801C25B88}" type="slidenum">
              <a:rPr lang="zh-CN" altLang="en-US" smtClean="0"/>
              <a:t>1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815094F-1F90-3AA9-ED0C-10C68DEDBD1B}"/>
              </a:ext>
            </a:extLst>
          </p:cNvPr>
          <p:cNvGrpSpPr/>
          <p:nvPr/>
        </p:nvGrpSpPr>
        <p:grpSpPr>
          <a:xfrm>
            <a:off x="3124200" y="1019175"/>
            <a:ext cx="5867399" cy="1362075"/>
            <a:chOff x="1018596" y="583069"/>
            <a:chExt cx="4663274" cy="10335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A940497-78F9-67F7-635D-CAA8FBA0A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C47A1BF-F0A4-79EA-B4A1-998698458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E870518-90C2-A244-5A7C-A461121DE2C9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78069-1833-2499-1E21-7B876D109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A49C527-D291-80A0-605F-F27ECF51004F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9915959-033B-2075-2A8E-A705057E6E5B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A384753B-7A32-8F65-558F-74D94A87CD63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0CA853-C5D4-6D62-1270-5BB5ED65331E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8647BC4D-01D4-58D5-0205-570242AE909C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Large Language Diffusion Models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5BD4B7-43F5-9AFE-D0BB-90E95DDA1F3A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EC23878F-FE00-9C05-F8F4-067FDAAEC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38DFF77B-06AD-515F-788D-29855AF97A22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8453DBB-5A0A-5391-DAFA-672DDA13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7F6DD5B-349F-020E-7363-0C6AAB989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D80E8C2-6175-4268-E9B9-15BCDF8783A6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A6881E6-BC0E-20B4-E782-64949DB4325C}"/>
              </a:ext>
            </a:extLst>
          </p:cNvPr>
          <p:cNvSpPr/>
          <p:nvPr/>
        </p:nvSpPr>
        <p:spPr>
          <a:xfrm>
            <a:off x="1127449" y="1135082"/>
            <a:ext cx="1552251" cy="401618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Overviews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05F81C-49BD-77EB-55C4-F29E6640B3A9}"/>
              </a:ext>
            </a:extLst>
          </p:cNvPr>
          <p:cNvSpPr txBox="1"/>
          <p:nvPr/>
        </p:nvSpPr>
        <p:spPr>
          <a:xfrm>
            <a:off x="222250" y="616786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Large Lanquage Diffusion Models. NeurPS 2025 Oral</a:t>
            </a:r>
            <a:endParaRPr lang="en-US" altLang="zh-CN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MaskGIT: Masked Generative Image Transformer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 descr="图表&#10;&#10;AI 生成的内容可能不正确。">
            <a:extLst>
              <a:ext uri="{FF2B5EF4-FFF2-40B4-BE49-F238E27FC236}">
                <a16:creationId xmlns:a16="http://schemas.microsoft.com/office/drawing/2014/main" id="{77787DF0-96FB-A85D-7D4A-524ADE14AD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973" y="965174"/>
            <a:ext cx="6437548" cy="179089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9B6EA84-9689-43DF-3C52-7A550136DB5D}"/>
              </a:ext>
            </a:extLst>
          </p:cNvPr>
          <p:cNvSpPr txBox="1"/>
          <p:nvPr/>
        </p:nvSpPr>
        <p:spPr>
          <a:xfrm>
            <a:off x="7552549" y="2369377"/>
            <a:ext cx="210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Think about AR and Diffusion🤔</a:t>
            </a:r>
            <a:r>
              <a:rPr lang="en-US" altLang="zh-CN" sz="1400" dirty="0"/>
              <a:t>?</a:t>
            </a:r>
            <a:endParaRPr lang="zh-CN" altLang="en-US" sz="1400" dirty="0"/>
          </a:p>
        </p:txBody>
      </p:sp>
      <p:pic>
        <p:nvPicPr>
          <p:cNvPr id="8" name="图片 7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B3916148-2B7C-9D8B-16DE-BD67A8360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282" y="1766656"/>
            <a:ext cx="4550611" cy="1572598"/>
          </a:xfrm>
          <a:prstGeom prst="rect">
            <a:avLst/>
          </a:prstGeom>
        </p:spPr>
      </p:pic>
      <p:pic>
        <p:nvPicPr>
          <p:cNvPr id="12" name="图片 11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6D7AE08E-96EF-BC5E-DB59-E343C41D98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24" y="3649124"/>
            <a:ext cx="4486443" cy="1432369"/>
          </a:xfrm>
          <a:prstGeom prst="rect">
            <a:avLst/>
          </a:prstGeom>
        </p:spPr>
      </p:pic>
      <p:pic>
        <p:nvPicPr>
          <p:cNvPr id="18" name="图片 17" descr="文本&#10;&#10;AI 生成的内容可能不正确。">
            <a:extLst>
              <a:ext uri="{FF2B5EF4-FFF2-40B4-BE49-F238E27FC236}">
                <a16:creationId xmlns:a16="http://schemas.microsoft.com/office/drawing/2014/main" id="{760222A0-7EA1-DE3D-2B98-0BA5E7A7A6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1418" y="3387513"/>
            <a:ext cx="4486442" cy="28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9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54086-835A-0A1B-43D3-37F09C88D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E1B2B95-A633-1A22-920D-61F2218A2F84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B0481F0D-572E-F357-5EAE-B5E3C683E7A9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E4A76AD0-AADB-484B-C7B7-6615A9324C05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1267B9D-C526-ABF6-D846-3DB19422FB92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DF0FC5D5-2B3A-7D1D-8F1B-BFB3A4C4111D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Fast-DLLM</a:t>
            </a:r>
            <a:endParaRPr kumimoji="0" lang="zh-CN" altLang="en-US" sz="3200" b="1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F649DF-E4D7-FED8-1C52-0605807181C9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317DB3D-D37E-A38C-428B-F3507CCBD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1F2580F8-2029-C7AA-DCE5-D8237E04774C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A94AA6D6-408D-47FE-F1E8-B279A0E0D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1E2A788-0DCE-B979-7E8C-E788C079A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DBD8B29-96BA-FA41-4B65-8660C2E60889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B411154-F561-7F33-6EDF-F58C74E66B8C}"/>
              </a:ext>
            </a:extLst>
          </p:cNvPr>
          <p:cNvSpPr txBox="1"/>
          <p:nvPr/>
        </p:nvSpPr>
        <p:spPr>
          <a:xfrm>
            <a:off x="181307" y="6228861"/>
            <a:ext cx="74104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</a:t>
            </a:r>
            <a:r>
              <a:rPr lang="en-US" altLang="zh-CN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dLLM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Training-free Acceleration of Diffusion LLM by Enabling KV Cache and Parallel Decoding. ICLR 2026 (8,8,6,6)</a:t>
            </a:r>
          </a:p>
        </p:txBody>
      </p:sp>
      <p:pic>
        <p:nvPicPr>
          <p:cNvPr id="13" name="图片 12" descr="图表, 箱线图&#10;&#10;AI 生成的内容可能不正确。">
            <a:extLst>
              <a:ext uri="{FF2B5EF4-FFF2-40B4-BE49-F238E27FC236}">
                <a16:creationId xmlns:a16="http://schemas.microsoft.com/office/drawing/2014/main" id="{7BD96686-1E48-DA79-ED9A-E8694FB64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900" y="2186711"/>
            <a:ext cx="8770119" cy="2759183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A817340-91EC-E41E-E129-6E257C0FAEC7}"/>
              </a:ext>
            </a:extLst>
          </p:cNvPr>
          <p:cNvSpPr txBox="1">
            <a:spLocks/>
          </p:cNvSpPr>
          <p:nvPr/>
        </p:nvSpPr>
        <p:spPr>
          <a:xfrm>
            <a:off x="285270" y="1007171"/>
            <a:ext cx="5179964" cy="1085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dLLM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推理速度略低于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AR-LLM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KV Cache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并行解码多个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时生成质量下滑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还是执行从左至右生成。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14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D6DB82-E704-FE8D-8FC2-A51BE167C0B2}"/>
              </a:ext>
            </a:extLst>
          </p:cNvPr>
          <p:cNvSpPr txBox="1">
            <a:spLocks/>
          </p:cNvSpPr>
          <p:nvPr/>
        </p:nvSpPr>
        <p:spPr>
          <a:xfrm>
            <a:off x="285270" y="5037744"/>
            <a:ext cx="11096963" cy="1085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Fast-DLLM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的改进：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block-wise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approximate KV Cache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技术，对于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prompt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、完全没解码和已解码的块将前一步的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kv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缓存近似为当前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kv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缓存。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对每个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计算一个置信度，仅对超过某阈值的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解码，其余保持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状态等待后续解码。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14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78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E6AD7-9F6A-B098-0AEE-E42443E60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AF1EA6D-7805-957E-1A43-DD9D55BB30AB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AB7B88EB-F753-9DA6-1231-01AC83607F24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82EA8236-350C-41B5-2CC4-B2A17CF9B95B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CE58899-4005-3C40-AE8B-2C585CDFC667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003DB414-6946-92BA-F860-C1C5E72A98BE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Fast-DLLM</a:t>
            </a:r>
            <a:endParaRPr kumimoji="0" lang="zh-CN" altLang="en-US" sz="3200" b="1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5604A7-81D3-43C0-6454-6AA2B624CF25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046AB6D3-6454-0D4F-3BCE-668E49D7D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8F5B3CDA-08A0-F179-DEF7-13F3151F2D6B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9CA1476-8285-44D3-E4C4-DBBB0E034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238156E-2E96-7E59-C6EC-70C766D7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01B0302-E564-DD45-35D6-F2B2C5F93BF6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3D8FF03-5A86-BE4D-CFF0-6DA253481E7B}"/>
              </a:ext>
            </a:extLst>
          </p:cNvPr>
          <p:cNvSpPr txBox="1"/>
          <p:nvPr/>
        </p:nvSpPr>
        <p:spPr>
          <a:xfrm>
            <a:off x="181307" y="6228861"/>
            <a:ext cx="74104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</a:t>
            </a:r>
            <a:r>
              <a:rPr lang="en-US" altLang="zh-CN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dLLM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Training-free Acceleration of Diffusion LLM by Enabling KV Cache and Parallel Decoding. ICLR 2026 (8,8,6,6)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B4C66-5012-BCC4-32A5-493036BB4384}"/>
              </a:ext>
            </a:extLst>
          </p:cNvPr>
          <p:cNvSpPr txBox="1">
            <a:spLocks/>
          </p:cNvSpPr>
          <p:nvPr/>
        </p:nvSpPr>
        <p:spPr>
          <a:xfrm>
            <a:off x="266704" y="944845"/>
            <a:ext cx="11096963" cy="426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Fast-DLLM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block-wise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approximate KV Cache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伪代码。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14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9" name="图片 8" descr="图形用户界面, 文本&#10;&#10;AI 生成的内容可能不正确。">
            <a:extLst>
              <a:ext uri="{FF2B5EF4-FFF2-40B4-BE49-F238E27FC236}">
                <a16:creationId xmlns:a16="http://schemas.microsoft.com/office/drawing/2014/main" id="{FB15DF20-EB84-7783-7D7A-F39CCA15D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132" y="1449232"/>
            <a:ext cx="7815187" cy="45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DA8BB-E099-E6D9-3AF4-0F75A7CE7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D898049-C47C-412D-CEED-1ED9C19039A7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0681F3A-D3AE-BC34-7B71-CD51C8F74C52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7165CBE2-4F49-95EF-BFAA-F7416BFB112A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F4DD824-F447-0C2B-A59A-9B93827C963C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85AD5813-ACC8-E461-96CD-067900E764B7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Fast-DLLM &amp; d1</a:t>
            </a:r>
            <a:endParaRPr kumimoji="0" lang="zh-CN" altLang="en-US" sz="3200" b="1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ECD0B3-7136-34B7-23E2-49FA59CDEA7B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47B6E808-6B61-8A03-B051-AE2812591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852A0FD0-4F02-3416-91D8-E277D30986FE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69DE5A33-EF30-AF70-7826-313CB4EE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105629CE-5D7F-56FA-C4B6-1FD2AFE2A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53A7EB8-DBD4-EEAE-B6CF-4B311E8DDE15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8D59E65-4E71-A2DB-6E5A-6A68B1E39C3D}"/>
              </a:ext>
            </a:extLst>
          </p:cNvPr>
          <p:cNvSpPr txBox="1"/>
          <p:nvPr/>
        </p:nvSpPr>
        <p:spPr>
          <a:xfrm>
            <a:off x="201778" y="6078152"/>
            <a:ext cx="7410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</a:t>
            </a:r>
            <a:r>
              <a:rPr lang="en-US" altLang="zh-CN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dLLM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Training-free Acceleration of Diffusion LLM by Enabling KV Cache and Parallel Decoding. ICLR 2026 (8,8,6,6)</a:t>
            </a:r>
          </a:p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 Scaling Reasoning in Diffusion Large Language Models via Reinforcement Learning. 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NeurPS 2025 </a:t>
            </a:r>
            <a:endParaRPr lang="en-US" altLang="zh-CN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052EBB-1A0E-7FCE-42C7-3B4E1E1CDE8D}"/>
              </a:ext>
            </a:extLst>
          </p:cNvPr>
          <p:cNvSpPr txBox="1"/>
          <p:nvPr/>
        </p:nvSpPr>
        <p:spPr>
          <a:xfrm>
            <a:off x="456261" y="1132138"/>
            <a:ext cx="3892550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1.DLLM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本身的训练工程。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2.DLLM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的加速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开发高效的解码策略。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3.DLLM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结合的改善。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(d1)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524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74FAECE-52C2-4A19-98CB-143BFA01D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4852" y="1662733"/>
            <a:ext cx="6117528" cy="61175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573614-05E6-400F-AF88-EA6961E08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42" y="666750"/>
            <a:ext cx="11809308" cy="55435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9FC9252-9697-4073-AFE0-28B73C8FCF98}"/>
              </a:ext>
            </a:extLst>
          </p:cNvPr>
          <p:cNvSpPr/>
          <p:nvPr/>
        </p:nvSpPr>
        <p:spPr>
          <a:xfrm>
            <a:off x="191344" y="666750"/>
            <a:ext cx="11809309" cy="5543549"/>
          </a:xfrm>
          <a:prstGeom prst="rect">
            <a:avLst/>
          </a:prstGeom>
          <a:solidFill>
            <a:srgbClr val="024282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4995886-2C45-43AA-97AB-D7F04D61C9DF}"/>
              </a:ext>
            </a:extLst>
          </p:cNvPr>
          <p:cNvGrpSpPr/>
          <p:nvPr/>
        </p:nvGrpSpPr>
        <p:grpSpPr>
          <a:xfrm>
            <a:off x="3879975" y="1408182"/>
            <a:ext cx="4918925" cy="1329926"/>
            <a:chOff x="751446" y="486412"/>
            <a:chExt cx="4918925" cy="1253932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6EB3F4A-6D0E-42C9-A048-FCD40EC7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1446" y="486412"/>
              <a:ext cx="1253932" cy="1253932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B2FA68D-EEA8-4FAB-AD8F-D4B373F2E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0350" y="609785"/>
              <a:ext cx="3710021" cy="60792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B0BCE8E-261E-425C-A6BF-96341D5501E7}"/>
                </a:ext>
              </a:extLst>
            </p:cNvPr>
            <p:cNvSpPr/>
            <p:nvPr/>
          </p:nvSpPr>
          <p:spPr>
            <a:xfrm>
              <a:off x="2167394" y="1226892"/>
              <a:ext cx="35029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占位符 24">
            <a:extLst>
              <a:ext uri="{FF2B5EF4-FFF2-40B4-BE49-F238E27FC236}">
                <a16:creationId xmlns:a16="http://schemas.microsoft.com/office/drawing/2014/main" id="{ED6A891B-380D-485C-811B-DDFCE0E349F9}"/>
              </a:ext>
            </a:extLst>
          </p:cNvPr>
          <p:cNvSpPr txBox="1">
            <a:spLocks/>
          </p:cNvSpPr>
          <p:nvPr/>
        </p:nvSpPr>
        <p:spPr>
          <a:xfrm>
            <a:off x="191347" y="2649764"/>
            <a:ext cx="11809308" cy="150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汇报结束  感谢聆听</a:t>
            </a:r>
            <a:r>
              <a:rPr kumimoji="0" lang="zh-CN" altLang="en-US" sz="7200" b="1" i="1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！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00128EB-8591-4195-ACEA-9A766601615E}"/>
              </a:ext>
            </a:extLst>
          </p:cNvPr>
          <p:cNvCxnSpPr>
            <a:cxnSpLocks/>
          </p:cNvCxnSpPr>
          <p:nvPr/>
        </p:nvCxnSpPr>
        <p:spPr>
          <a:xfrm>
            <a:off x="2567608" y="4200858"/>
            <a:ext cx="69127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638E0185-FC14-44BE-92F4-520A04391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9657" y="4332282"/>
            <a:ext cx="8112685" cy="7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6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8FFC9-0DA7-FBA6-935E-EFFAAD19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71F0F71-C6A3-3EB1-BA6E-E27DA47CDC80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11BFE29-FD1D-FA78-BF83-D3655CFEF26B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6878403A-F87E-8217-D4D1-91B457974438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0E7B209-2517-35CE-D5CE-C3B08F3293FB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7CA45BF2-CA07-0F96-CE87-F3D78B6D357A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MLM&amp;AR (BERT) vs DIFF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C44648-ADE8-2B53-C497-4218ED8F2E6B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1C9C57CA-48DB-8A8C-0238-FDCCDC7DA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71BA0B80-6BA2-9607-33BD-CC28EDB685CE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EBE1F16C-AA05-E60A-E8D2-FD6A1E09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8BDB8C83-219E-1306-443F-3928C1D1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07E1C2A-DED5-C145-FDC2-8B0533192344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4320596-0D97-9ECF-A4DB-0A0BE26ECD8B}"/>
              </a:ext>
            </a:extLst>
          </p:cNvPr>
          <p:cNvSpPr txBox="1"/>
          <p:nvPr/>
        </p:nvSpPr>
        <p:spPr>
          <a:xfrm>
            <a:off x="222250" y="616786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i="1" dirty="0"/>
              <a:t>Generative or Discriminative? Revisiting Text Classification in the Era of Transformers</a:t>
            </a:r>
            <a:r>
              <a:rPr lang="en-US" altLang="zh-CN" sz="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EMNLP-main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FD4BC1-9A5C-0F21-E2E5-E31B59005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923" y="2324151"/>
            <a:ext cx="6791282" cy="324192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E0CA17-961E-AB5D-C11E-2D5761BAC621}"/>
              </a:ext>
            </a:extLst>
          </p:cNvPr>
          <p:cNvSpPr txBox="1"/>
          <p:nvPr/>
        </p:nvSpPr>
        <p:spPr>
          <a:xfrm>
            <a:off x="127745" y="944994"/>
            <a:ext cx="34261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Think about AR and Diffusion🤔</a:t>
            </a:r>
            <a:r>
              <a:rPr lang="en-US" altLang="zh-CN" sz="1600" dirty="0"/>
              <a:t>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F56D22-31A3-39AF-7E79-785ACC937BB2}"/>
              </a:ext>
            </a:extLst>
          </p:cNvPr>
          <p:cNvSpPr txBox="1"/>
          <p:nvPr/>
        </p:nvSpPr>
        <p:spPr>
          <a:xfrm>
            <a:off x="4268063" y="1549910"/>
            <a:ext cx="2323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BERT </a:t>
            </a:r>
            <a:r>
              <a:rPr lang="zh-CN" altLang="en-US" sz="1800" dirty="0"/>
              <a:t>是 </a:t>
            </a:r>
            <a:r>
              <a:rPr lang="en-US" altLang="zh-CN" sz="1800" dirty="0"/>
              <a:t>bidirectional;</a:t>
            </a:r>
          </a:p>
          <a:p>
            <a:r>
              <a:rPr lang="en-US" altLang="zh-CN" sz="1800" dirty="0"/>
              <a:t>GPT </a:t>
            </a:r>
            <a:r>
              <a:rPr lang="zh-CN" altLang="en-US" sz="1800" dirty="0"/>
              <a:t>是 </a:t>
            </a:r>
            <a:r>
              <a:rPr lang="en-US" altLang="zh-CN" sz="1800" dirty="0"/>
              <a:t>autoregressive</a:t>
            </a:r>
            <a:r>
              <a:rPr lang="zh-CN" altLang="en-US" sz="1800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4230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FAC9D-56C3-6CD7-D9AD-41E73283B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987ACD8-8096-3C0C-17B0-C59880B1B298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F0271B24-F598-CCB6-490E-875B52A445A1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9AD1A70A-BB56-C579-D9FB-4A2180118F60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1A19984-338A-3B5D-0A0B-5C0D4263B316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4A0C4ED9-6B03-FCBE-64AF-E6E6C6DBCBD2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 err="1"/>
              <a:t>DiffusionBERT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9CCBD1-D1D1-BA9E-4C06-F3689574F5BE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8B6B431-2D08-686D-DB89-210CF7E74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41D142B6-7B64-6D12-BB9A-CD28F79121E2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7CED682-DDD0-C4BC-B0BD-D9A64819D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85E77C7-DC7C-EDDB-EDB0-FCCAFFC5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DD4F4BB-12F9-761E-655C-A6B8EFA547DC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8B6DA5C-4464-2CD5-296D-0D92FA85C9F5}"/>
              </a:ext>
            </a:extLst>
          </p:cNvPr>
          <p:cNvSpPr txBox="1"/>
          <p:nvPr/>
        </p:nvSpPr>
        <p:spPr>
          <a:xfrm>
            <a:off x="222250" y="616786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DiffusionBERT</a:t>
            </a:r>
            <a:r>
              <a:rPr lang="en-US" altLang="zh-CN" sz="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Improving Generative Masked Language Models </a:t>
            </a:r>
            <a:r>
              <a:rPr lang="en-US" altLang="zh-CN" sz="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Diffusion Models.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 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C39A20AD-2C52-9CB9-3A1B-F01D4D5D5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627" y="1564037"/>
            <a:ext cx="6239746" cy="3429479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2B6D162F-2BBF-FE31-DA5C-92DCDEAF3197}"/>
              </a:ext>
            </a:extLst>
          </p:cNvPr>
          <p:cNvSpPr txBox="1">
            <a:spLocks/>
          </p:cNvSpPr>
          <p:nvPr/>
        </p:nvSpPr>
        <p:spPr>
          <a:xfrm>
            <a:off x="442914" y="1047196"/>
            <a:ext cx="5179964" cy="4185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怎么把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变成一个生成模型？（扩散模型的加噪就是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MLM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由于没有时间步，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无法记录前向加噪规则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传统加噪可能将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token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替换为词表任意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token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，而不是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[Mask]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DiffusionBERT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的改进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每一步都从原始文本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x₀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重新随机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，通过控制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ratio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来模拟不同时间步的加噪。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加噪不在依赖前一步，而是原始文本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b="1" dirty="0"/>
              <a:t>总损失函数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0" indent="0">
              <a:lnSpc>
                <a:spcPct val="100000"/>
              </a:lnSpc>
              <a:buNone/>
            </a:pPr>
            <a:endParaRPr lang="zh-CN" altLang="en-US" sz="1400" b="1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1400" dirty="0"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8" name="图片 17" descr="文本, 信件&#10;&#10;AI 生成的内容可能不正确。">
            <a:extLst>
              <a:ext uri="{FF2B5EF4-FFF2-40B4-BE49-F238E27FC236}">
                <a16:creationId xmlns:a16="http://schemas.microsoft.com/office/drawing/2014/main" id="{0097963F-74F2-A6A1-86D8-DEAD3A901B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63" y="4549907"/>
            <a:ext cx="4292600" cy="1416340"/>
          </a:xfrm>
          <a:prstGeom prst="rect">
            <a:avLst/>
          </a:prstGeom>
        </p:spPr>
      </p:pic>
      <p:pic>
        <p:nvPicPr>
          <p:cNvPr id="20" name="图片 19" descr="钟表的特写&#10;&#10;AI 生成的内容可能不正确。">
            <a:extLst>
              <a:ext uri="{FF2B5EF4-FFF2-40B4-BE49-F238E27FC236}">
                <a16:creationId xmlns:a16="http://schemas.microsoft.com/office/drawing/2014/main" id="{5A086C47-3228-7997-250F-C66A6804F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3668" y="5195167"/>
            <a:ext cx="2377222" cy="569463"/>
          </a:xfrm>
          <a:prstGeom prst="rect">
            <a:avLst/>
          </a:prstGeom>
        </p:spPr>
      </p:pic>
      <p:pic>
        <p:nvPicPr>
          <p:cNvPr id="22" name="图片 21" descr="电脑屏幕的照片&#10;&#10;AI 生成的内容可能不正确。">
            <a:extLst>
              <a:ext uri="{FF2B5EF4-FFF2-40B4-BE49-F238E27FC236}">
                <a16:creationId xmlns:a16="http://schemas.microsoft.com/office/drawing/2014/main" id="{326221D7-412C-C507-8BCE-F70F81EF06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1613" y="5203817"/>
            <a:ext cx="2783863" cy="524869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604B41FB-7061-0F10-CC30-530109476B0E}"/>
              </a:ext>
            </a:extLst>
          </p:cNvPr>
          <p:cNvSpPr/>
          <p:nvPr/>
        </p:nvSpPr>
        <p:spPr>
          <a:xfrm flipV="1">
            <a:off x="8243248" y="5466250"/>
            <a:ext cx="218365" cy="4571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E035644-BF94-9B90-EB08-3CA74C21C3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4182" y="6018645"/>
            <a:ext cx="2558248" cy="313255"/>
          </a:xfrm>
          <a:prstGeom prst="rect">
            <a:avLst/>
          </a:prstGeom>
        </p:spPr>
      </p:pic>
      <p:pic>
        <p:nvPicPr>
          <p:cNvPr id="29" name="图片 28" descr="文本&#10;&#10;AI 生成的内容可能不正确。">
            <a:extLst>
              <a:ext uri="{FF2B5EF4-FFF2-40B4-BE49-F238E27FC236}">
                <a16:creationId xmlns:a16="http://schemas.microsoft.com/office/drawing/2014/main" id="{15FC260E-B89D-59F5-C01B-D7E4E77C74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4420" y="5892988"/>
            <a:ext cx="2558248" cy="45254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119F4E7-0F9A-0E84-CC59-9AD0D00B5DF2}"/>
              </a:ext>
            </a:extLst>
          </p:cNvPr>
          <p:cNvSpPr txBox="1"/>
          <p:nvPr/>
        </p:nvSpPr>
        <p:spPr>
          <a:xfrm>
            <a:off x="5303862" y="4801057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形式化为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5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A561F-21FB-A730-BB40-2945765B5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29BF76B-888A-8C41-9651-7E76403E01C1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C996A21-A05F-F1DD-5CEA-F72159115BF1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324CC1F8-9BED-10B1-E608-01464B30BF6C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BC788EA-543C-73C2-F9BF-E2D558ABFE0A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A74D7329-1562-9753-1ABA-C27905F12D06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Masked Diffusion Large Language Models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68B2F0-268E-A882-33AE-E4AFABF230C1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23D82D2-19DF-E98E-49C8-8FC65B205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9D8B039-F7AC-1470-B5C1-48C9BC7FEAE7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7231108C-DAD2-615F-E702-525FE901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1668F6BE-D73F-579E-3CEA-A4D05E3E3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F5BE577-CA85-B816-00BB-CC9542ACAFE5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7A06F96-726A-B851-C680-C0AD0E7E0751}"/>
              </a:ext>
            </a:extLst>
          </p:cNvPr>
          <p:cNvSpPr txBox="1"/>
          <p:nvPr/>
        </p:nvSpPr>
        <p:spPr>
          <a:xfrm>
            <a:off x="209550" y="6243931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Simple and Effective Masked Diffusion Language Models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NeurPS 202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D232087-4C53-4A0A-9E14-5B34DA902BE8}"/>
              </a:ext>
            </a:extLst>
          </p:cNvPr>
          <p:cNvSpPr/>
          <p:nvPr/>
        </p:nvSpPr>
        <p:spPr>
          <a:xfrm>
            <a:off x="744123" y="1219620"/>
            <a:ext cx="2875377" cy="260350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Diffusion:1.forward;2.reverse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BC12E2BA-7200-1F58-3187-6DECFFBCDC5B}"/>
              </a:ext>
            </a:extLst>
          </p:cNvPr>
          <p:cNvSpPr/>
          <p:nvPr/>
        </p:nvSpPr>
        <p:spPr>
          <a:xfrm>
            <a:off x="744123" y="3213660"/>
            <a:ext cx="2647950" cy="260350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Masked diffusion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D0D4DB7-2D54-445B-05DC-1D30479DC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73" y="1607497"/>
            <a:ext cx="3134162" cy="3238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E435843-16B4-1580-598B-79F2C1C47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123" y="2540048"/>
            <a:ext cx="5734850" cy="61921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704126F-01B1-04CA-5356-B348AAB4B7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899" y="2038931"/>
            <a:ext cx="905001" cy="28579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ADC85F-00EC-D9BC-F4C7-76073AB347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5732" y="2043649"/>
            <a:ext cx="2581635" cy="304843"/>
          </a:xfrm>
          <a:prstGeom prst="rect">
            <a:avLst/>
          </a:prstGeom>
        </p:spPr>
      </p:pic>
      <p:pic>
        <p:nvPicPr>
          <p:cNvPr id="34" name="图片 33" descr="文本&#10;&#10;AI 生成的内容可能不正确。">
            <a:extLst>
              <a:ext uri="{FF2B5EF4-FFF2-40B4-BE49-F238E27FC236}">
                <a16:creationId xmlns:a16="http://schemas.microsoft.com/office/drawing/2014/main" id="{3A55194C-1BEE-AED0-0265-D7C0C66BDB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123" y="3661765"/>
            <a:ext cx="4934639" cy="75258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129548B-8496-12B3-C6BE-3D1AFD8A03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873" y="4865527"/>
            <a:ext cx="8173591" cy="724001"/>
          </a:xfrm>
          <a:prstGeom prst="rect">
            <a:avLst/>
          </a:prstGeom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9CD1016-BC35-95F9-4827-1EEAC82B008C}"/>
              </a:ext>
            </a:extLst>
          </p:cNvPr>
          <p:cNvSpPr/>
          <p:nvPr/>
        </p:nvSpPr>
        <p:spPr>
          <a:xfrm>
            <a:off x="744123" y="4502667"/>
            <a:ext cx="2647950" cy="260350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loss</a:t>
            </a:r>
          </a:p>
        </p:txBody>
      </p:sp>
      <p:pic>
        <p:nvPicPr>
          <p:cNvPr id="48" name="图片 47" descr="文本&#10;&#10;AI 生成的内容可能不正确。">
            <a:extLst>
              <a:ext uri="{FF2B5EF4-FFF2-40B4-BE49-F238E27FC236}">
                <a16:creationId xmlns:a16="http://schemas.microsoft.com/office/drawing/2014/main" id="{B8FBC0B3-0AD2-9FEF-2D4E-D7D52980E6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1337" y="5638380"/>
            <a:ext cx="7563906" cy="1066949"/>
          </a:xfrm>
          <a:prstGeom prst="rect">
            <a:avLst/>
          </a:prstGeom>
        </p:spPr>
      </p:pic>
      <p:pic>
        <p:nvPicPr>
          <p:cNvPr id="50" name="图片 49" descr="手机屏幕的截图&#10;&#10;AI 生成的内容可能不正确。">
            <a:extLst>
              <a:ext uri="{FF2B5EF4-FFF2-40B4-BE49-F238E27FC236}">
                <a16:creationId xmlns:a16="http://schemas.microsoft.com/office/drawing/2014/main" id="{9389B3E9-7BCD-3739-4B4F-BBB6533DAF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8745" y="5025815"/>
            <a:ext cx="2428398" cy="464512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0C5E895-8D96-06E2-B757-FD38828C3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42669"/>
              </p:ext>
            </p:extLst>
          </p:nvPr>
        </p:nvGraphicFramePr>
        <p:xfrm>
          <a:off x="9638745" y="2978215"/>
          <a:ext cx="564673" cy="1097280"/>
        </p:xfrm>
        <a:graphic>
          <a:graphicData uri="http://schemas.openxmlformats.org/drawingml/2006/table">
            <a:tbl>
              <a:tblPr/>
              <a:tblGrid>
                <a:gridCol w="564673">
                  <a:extLst>
                    <a:ext uri="{9D8B030D-6E8A-4147-A177-3AD203B41FA5}">
                      <a16:colId xmlns:a16="http://schemas.microsoft.com/office/drawing/2014/main" val="1344267055"/>
                    </a:ext>
                  </a:extLst>
                </a:gridCol>
              </a:tblGrid>
              <a:tr h="2095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906774"/>
                  </a:ext>
                </a:extLst>
              </a:tr>
              <a:tr h="2095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078392"/>
                  </a:ext>
                </a:extLst>
              </a:tr>
              <a:tr h="2095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17431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677F975-AB36-212B-5040-C0F9CA2B5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373094"/>
              </p:ext>
            </p:extLst>
          </p:nvPr>
        </p:nvGraphicFramePr>
        <p:xfrm>
          <a:off x="10718245" y="2984565"/>
          <a:ext cx="564673" cy="1402080"/>
        </p:xfrm>
        <a:graphic>
          <a:graphicData uri="http://schemas.openxmlformats.org/drawingml/2006/table">
            <a:tbl>
              <a:tblPr/>
              <a:tblGrid>
                <a:gridCol w="564673">
                  <a:extLst>
                    <a:ext uri="{9D8B030D-6E8A-4147-A177-3AD203B41FA5}">
                      <a16:colId xmlns:a16="http://schemas.microsoft.com/office/drawing/2014/main" val="1344267055"/>
                    </a:ext>
                  </a:extLst>
                </a:gridCol>
              </a:tblGrid>
              <a:tr h="20574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906774"/>
                  </a:ext>
                </a:extLst>
              </a:tr>
              <a:tr h="2095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078392"/>
                  </a:ext>
                </a:extLst>
              </a:tr>
              <a:tr h="2095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174317"/>
                  </a:ext>
                </a:extLst>
              </a:tr>
              <a:tr h="20955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mask</a:t>
                      </a:r>
                      <a:endParaRPr lang="zh-CN" altLang="en-US" sz="14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39731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AE50BD8E-5327-E2DB-0021-BF1BF6BA1D07}"/>
              </a:ext>
            </a:extLst>
          </p:cNvPr>
          <p:cNvSpPr txBox="1"/>
          <p:nvPr/>
        </p:nvSpPr>
        <p:spPr>
          <a:xfrm>
            <a:off x="9721295" y="2534857"/>
            <a:ext cx="400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7E1E10-27E1-1FE1-1170-2E42164C7FC5}"/>
              </a:ext>
            </a:extLst>
          </p:cNvPr>
          <p:cNvSpPr txBox="1"/>
          <p:nvPr/>
        </p:nvSpPr>
        <p:spPr>
          <a:xfrm>
            <a:off x="10803259" y="2541207"/>
            <a:ext cx="344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pic>
        <p:nvPicPr>
          <p:cNvPr id="19" name="图片 18" descr="图片包含 图示&#10;&#10;AI 生成的内容可能不正确。">
            <a:extLst>
              <a:ext uri="{FF2B5EF4-FFF2-40B4-BE49-F238E27FC236}">
                <a16:creationId xmlns:a16="http://schemas.microsoft.com/office/drawing/2014/main" id="{DC0A7DF3-7A21-8639-4885-49D99AA0C6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5861" y="2048813"/>
            <a:ext cx="2524477" cy="504895"/>
          </a:xfrm>
          <a:prstGeom prst="rect">
            <a:avLst/>
          </a:prstGeom>
        </p:spPr>
      </p:pic>
      <p:sp>
        <p:nvSpPr>
          <p:cNvPr id="21" name="右大括号 20">
            <a:extLst>
              <a:ext uri="{FF2B5EF4-FFF2-40B4-BE49-F238E27FC236}">
                <a16:creationId xmlns:a16="http://schemas.microsoft.com/office/drawing/2014/main" id="{497A42DA-CA6D-2B86-06E3-68274471C883}"/>
              </a:ext>
            </a:extLst>
          </p:cNvPr>
          <p:cNvSpPr/>
          <p:nvPr/>
        </p:nvSpPr>
        <p:spPr>
          <a:xfrm>
            <a:off x="6478973" y="1607497"/>
            <a:ext cx="410777" cy="13770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F5F219-E966-03A2-BBF2-C9FC43FFFA8A}"/>
              </a:ext>
            </a:extLst>
          </p:cNvPr>
          <p:cNvSpPr txBox="1"/>
          <p:nvPr/>
        </p:nvSpPr>
        <p:spPr>
          <a:xfrm>
            <a:off x="6644640" y="1973490"/>
            <a:ext cx="628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formula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376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4709-725C-52D3-E695-B4EC46E8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6E4E146-67DF-B438-1754-7EC8B98DC61F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F6EE5856-8F3A-2995-3904-B8178F79E07D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4636D19B-6620-4213-3661-4D27E1FAD0BE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B0EF22D-5B1B-6897-CEEA-8DCC22A1826B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762F174D-8239-A055-4789-61AFAA183118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Masked Thought</a:t>
            </a:r>
            <a:endParaRPr kumimoji="0" lang="zh-CN" altLang="en-US" sz="3200" b="1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DE7C12-302F-7E51-1AA4-B27E6DE4733A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092BA92-D27A-A28E-A4B8-342487FE8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40846C6C-D8CF-FDD8-2E5B-DBB03ECDE2B8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BFC134F4-DEB4-12C4-CBD0-0A07C0136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D671A7B4-5A4C-FD1B-269B-74B77B44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6A1C1B8-2A54-287B-25A4-82354145D175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83D6144-BD4B-EC31-C588-1FAA2917307E}"/>
              </a:ext>
            </a:extLst>
          </p:cNvPr>
          <p:cNvSpPr txBox="1"/>
          <p:nvPr/>
        </p:nvSpPr>
        <p:spPr>
          <a:xfrm>
            <a:off x="222250" y="6183251"/>
            <a:ext cx="74104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Masked Thought: Simply Masking Partial Reasoning Steps Can Improve Mathematical Reasoning Learning of Language Models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A0DCD0-0011-53BC-E1D2-D1440A3C3F18}"/>
              </a:ext>
            </a:extLst>
          </p:cNvPr>
          <p:cNvSpPr txBox="1"/>
          <p:nvPr/>
        </p:nvSpPr>
        <p:spPr>
          <a:xfrm>
            <a:off x="285270" y="979397"/>
            <a:ext cx="1069906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动机：随机掩蔽思维链中的某些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来提高模型推理（噪声和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mlm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任务）。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4" descr="d">
            <a:extLst>
              <a:ext uri="{FF2B5EF4-FFF2-40B4-BE49-F238E27FC236}">
                <a16:creationId xmlns:a16="http://schemas.microsoft.com/office/drawing/2014/main" id="{154E0190-4E59-9449-47C4-6BAD67AD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09" y="1727859"/>
            <a:ext cx="6464692" cy="36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44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F594-0D96-A467-8651-599E8543F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4EC221-ED96-2CD2-B4A9-BCBCA5F75FCD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0A6769CC-C756-2F39-3C85-03B186EEDFA5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5A5005ED-4F31-BBEA-975F-BDED675E90CB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CEA229-D88A-62ED-0B90-4E52249BF770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1CD79AAC-03AC-B662-0CCA-166D27CA1BA6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Masked Thought</a:t>
            </a:r>
            <a:endParaRPr kumimoji="0" lang="zh-CN" altLang="en-US" sz="3200" b="1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B1F135-671D-05D4-C70F-E081113DAC9F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0A7171F5-231E-0BA5-0C4C-CE474A820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DE6C8D85-8F4A-4EF8-EF51-389013A12049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68812552-832A-7991-D917-85C11AF4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AED40BAD-F223-C9CA-AC8A-A646C4B9E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384C2BF-8D75-179B-FB96-B7904B69EC61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23ED16A-3FE9-B5E9-2A33-0AC2B9984C64}"/>
              </a:ext>
            </a:extLst>
          </p:cNvPr>
          <p:cNvSpPr txBox="1"/>
          <p:nvPr/>
        </p:nvSpPr>
        <p:spPr>
          <a:xfrm>
            <a:off x="222250" y="6183251"/>
            <a:ext cx="74104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Masked Thought: Simply Masking Partial Reasoning Steps Can Improve Mathematical Reasoning Learning of Language Models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E0078DD-9FFC-3036-F026-33A5AF996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84" y="1307671"/>
            <a:ext cx="4020197" cy="464541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3B97AB5-FE9E-4D82-CDA0-2AD56C184E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273" y="2809393"/>
            <a:ext cx="6121086" cy="31436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F173DB6-9223-2A12-D23E-25F19B952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410" y="760281"/>
            <a:ext cx="6391159" cy="192431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15D3313-D64C-10E1-4E59-8FAA5071C2CB}"/>
              </a:ext>
            </a:extLst>
          </p:cNvPr>
          <p:cNvSpPr txBox="1"/>
          <p:nvPr/>
        </p:nvSpPr>
        <p:spPr>
          <a:xfrm>
            <a:off x="266841" y="764687"/>
            <a:ext cx="289516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实现：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0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9516-3100-C224-DA7B-051E5F067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15D6BBC-C668-C8CC-CDFD-71886DC7BAEB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9333BCF1-CACD-4CA6-4D92-843CB60972D1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A1414B6F-C129-6B16-15CA-627287CE16C8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CEBD78A-FF13-72BC-3206-A66A8F90DD17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B485D9B6-8DC8-4A6A-DC36-EB9CD505E94E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Masked Thought</a:t>
            </a:r>
            <a:endParaRPr kumimoji="0" lang="zh-CN" altLang="en-US" sz="3200" b="1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C614C2-A56A-8858-1269-A26C3AD53997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8D67B14E-9FB6-61A9-EB21-E45B80EEB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E154BFE-BE6C-240B-2249-EB63881F6B68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73A7D01-F5B8-8B65-A103-949792D4F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3E8C724-CB38-D652-924D-3B3529845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2AD11CF-ADC3-6B64-0A8E-6F1D3B372C01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7027606-74DA-2BD5-C325-C82DE5862DF7}"/>
              </a:ext>
            </a:extLst>
          </p:cNvPr>
          <p:cNvSpPr txBox="1"/>
          <p:nvPr/>
        </p:nvSpPr>
        <p:spPr>
          <a:xfrm>
            <a:off x="222250" y="6183251"/>
            <a:ext cx="74104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altLang="zh-CN" sz="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Masked Thought: Simply Masking Partial Reasoning Steps Can Improve Mathematical Reasoning Learning of Language Models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62F7F9-0186-5F7A-88CE-CD8B22987A94}"/>
              </a:ext>
            </a:extLst>
          </p:cNvPr>
          <p:cNvSpPr txBox="1"/>
          <p:nvPr/>
        </p:nvSpPr>
        <p:spPr>
          <a:xfrm>
            <a:off x="266841" y="764687"/>
            <a:ext cx="289516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实验结果：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E3A31B-922D-3C0E-C924-8DF8F966D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55" y="1310787"/>
            <a:ext cx="5438445" cy="38964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4F36F7-C41C-8EE0-8EE5-A10F85920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9708" y="1594515"/>
            <a:ext cx="4251936" cy="32759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4A6BF31-6093-5961-8FD0-DA22127C30F8}"/>
              </a:ext>
            </a:extLst>
          </p:cNvPr>
          <p:cNvSpPr txBox="1"/>
          <p:nvPr/>
        </p:nvSpPr>
        <p:spPr>
          <a:xfrm>
            <a:off x="349995" y="544810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对于添加噪声的位置是否应该加以约束？</a:t>
            </a:r>
          </a:p>
        </p:txBody>
      </p:sp>
    </p:spTree>
    <p:extLst>
      <p:ext uri="{BB962C8B-B14F-4D97-AF65-F5344CB8AC3E}">
        <p14:creationId xmlns:p14="http://schemas.microsoft.com/office/powerpoint/2010/main" val="74302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CD06CE8-775B-412D-8CA5-38149B4250F2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6B433195-F3A3-4CAE-9D18-8C115F4AFBBC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4EC9FACA-42BA-40CA-8CD7-36526B08C4C9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2F384D8-7D4B-43C0-A2C8-97BCCCA3B07A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00EE87AC-3A4F-4A38-9D57-EA0EE0E3FE63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Large Language Diffusion Models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EAD76E-80E2-4702-BF6A-13DAF0D3285D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EC715CC-7798-47E5-ABB7-FF5B123B4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41E23F5A-171A-41C4-8D7B-D7E69E0DFD69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3C9711A-FB31-4193-B787-05EAA2DA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AF0C8A20-4182-463D-83B7-12A390AF6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FA628AF-171D-45FF-ADE3-0DC0D0EDB0DD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A4544FB-0157-E301-17F5-873CCC54E7CF}"/>
              </a:ext>
            </a:extLst>
          </p:cNvPr>
          <p:cNvSpPr/>
          <p:nvPr/>
        </p:nvSpPr>
        <p:spPr>
          <a:xfrm>
            <a:off x="1127449" y="1135082"/>
            <a:ext cx="1552251" cy="401618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Overviews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12DB38-C639-CFCA-9E1E-8783DC4BF944}"/>
              </a:ext>
            </a:extLst>
          </p:cNvPr>
          <p:cNvSpPr txBox="1"/>
          <p:nvPr/>
        </p:nvSpPr>
        <p:spPr>
          <a:xfrm>
            <a:off x="222250" y="616786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Large Lanquage Diffusion Models. NeurPS 2025 Oral</a:t>
            </a:r>
            <a:endParaRPr lang="en-US" altLang="zh-CN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MaskGIT: Masked Generative Image Transformer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zh-CN" alt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 descr="图表&#10;&#10;AI 生成的内容可能不正确。">
            <a:extLst>
              <a:ext uri="{FF2B5EF4-FFF2-40B4-BE49-F238E27FC236}">
                <a16:creationId xmlns:a16="http://schemas.microsoft.com/office/drawing/2014/main" id="{08E0A2C4-CCDD-5EEC-B456-E65214C16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48" y="1746053"/>
            <a:ext cx="6437548" cy="1790897"/>
          </a:xfrm>
          <a:prstGeom prst="rect">
            <a:avLst/>
          </a:prstGeom>
        </p:spPr>
      </p:pic>
      <p:pic>
        <p:nvPicPr>
          <p:cNvPr id="27" name="图片 26" descr="黑色的钟表">
            <a:extLst>
              <a:ext uri="{FF2B5EF4-FFF2-40B4-BE49-F238E27FC236}">
                <a16:creationId xmlns:a16="http://schemas.microsoft.com/office/drawing/2014/main" id="{9665835B-B634-4AE1-4455-9A2E0D17B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2300" y="1844139"/>
            <a:ext cx="2711450" cy="450094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0474DBA-7A29-83FE-1A88-CB84BC52540C}"/>
              </a:ext>
            </a:extLst>
          </p:cNvPr>
          <p:cNvSpPr/>
          <p:nvPr/>
        </p:nvSpPr>
        <p:spPr>
          <a:xfrm>
            <a:off x="8491123" y="1406525"/>
            <a:ext cx="2234027" cy="260350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Autoregressive LLMs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DA0BB97-50F1-FCE4-4993-FE33BE688B09}"/>
              </a:ext>
            </a:extLst>
          </p:cNvPr>
          <p:cNvSpPr/>
          <p:nvPr/>
        </p:nvSpPr>
        <p:spPr>
          <a:xfrm>
            <a:off x="8324850" y="2571164"/>
            <a:ext cx="2647950" cy="260350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Masked diffusion LLMs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 descr="黑色的钟表&#10;&#10;AI 生成的内容可能不正确。">
            <a:extLst>
              <a:ext uri="{FF2B5EF4-FFF2-40B4-BE49-F238E27FC236}">
                <a16:creationId xmlns:a16="http://schemas.microsoft.com/office/drawing/2014/main" id="{0363D3A2-20D8-8FDE-84CB-C1B963CCE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4350" y="3073825"/>
            <a:ext cx="3386832" cy="45009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FA556F17-42AA-563D-1FEE-232A7BD81182}"/>
              </a:ext>
            </a:extLst>
          </p:cNvPr>
          <p:cNvSpPr txBox="1"/>
          <p:nvPr/>
        </p:nvSpPr>
        <p:spPr>
          <a:xfrm>
            <a:off x="1352017" y="4163294"/>
            <a:ext cx="26553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altLang="zh-CN" dirty="0"/>
              <a:t>Pretrain.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/>
              <a:t>SFT.</a:t>
            </a:r>
          </a:p>
          <a:p>
            <a:pPr marL="342900" indent="-342900">
              <a:buFont typeface="+mj-lt"/>
              <a:buAutoNum type="alphaLcParenR"/>
            </a:pPr>
            <a:r>
              <a:rPr lang="en-US" altLang="zh-CN" dirty="0"/>
              <a:t>Inference.</a:t>
            </a:r>
            <a:endParaRPr lang="zh-CN" altLang="en-US" dirty="0"/>
          </a:p>
        </p:txBody>
      </p:sp>
      <p:pic>
        <p:nvPicPr>
          <p:cNvPr id="39" name="图片 38" descr="图示&#10;&#10;AI 生成的内容可能不正确。">
            <a:extLst>
              <a:ext uri="{FF2B5EF4-FFF2-40B4-BE49-F238E27FC236}">
                <a16:creationId xmlns:a16="http://schemas.microsoft.com/office/drawing/2014/main" id="{CE27E357-09CF-5AE7-D83C-574125F73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5143" y="4005386"/>
            <a:ext cx="383911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98117-3BF8-5E08-16D4-34A3C38DC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4DA4242-7CE3-5BD7-CDB1-828E911A2107}"/>
              </a:ext>
            </a:extLst>
          </p:cNvPr>
          <p:cNvGrpSpPr/>
          <p:nvPr/>
        </p:nvGrpSpPr>
        <p:grpSpPr>
          <a:xfrm>
            <a:off x="335361" y="116633"/>
            <a:ext cx="629872" cy="612768"/>
            <a:chOff x="3070727" y="196457"/>
            <a:chExt cx="692047" cy="673255"/>
          </a:xfrm>
        </p:grpSpPr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72D618F5-689E-7544-7E76-34862987FA02}"/>
                </a:ext>
              </a:extLst>
            </p:cNvPr>
            <p:cNvSpPr/>
            <p:nvPr/>
          </p:nvSpPr>
          <p:spPr>
            <a:xfrm>
              <a:off x="3070727" y="196457"/>
              <a:ext cx="629587" cy="612775"/>
            </a:xfrm>
            <a:prstGeom prst="parallelogram">
              <a:avLst/>
            </a:prstGeom>
            <a:solidFill>
              <a:srgbClr val="024282"/>
            </a:solidFill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57C3E5FF-8C9F-CC22-065B-367CFFE24F87}"/>
                </a:ext>
              </a:extLst>
            </p:cNvPr>
            <p:cNvSpPr/>
            <p:nvPr/>
          </p:nvSpPr>
          <p:spPr>
            <a:xfrm>
              <a:off x="3133187" y="256937"/>
              <a:ext cx="629587" cy="612775"/>
            </a:xfrm>
            <a:prstGeom prst="parallelogram">
              <a:avLst/>
            </a:prstGeom>
            <a:noFill/>
            <a:ln>
              <a:solidFill>
                <a:srgbClr val="0242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719716C-2751-93C1-7812-AE7A10E32DF1}"/>
              </a:ext>
            </a:extLst>
          </p:cNvPr>
          <p:cNvCxnSpPr>
            <a:cxnSpLocks/>
          </p:cNvCxnSpPr>
          <p:nvPr/>
        </p:nvCxnSpPr>
        <p:spPr>
          <a:xfrm>
            <a:off x="367840" y="809674"/>
            <a:ext cx="11488800" cy="0"/>
          </a:xfrm>
          <a:prstGeom prst="line">
            <a:avLst/>
          </a:prstGeom>
          <a:ln w="9525">
            <a:solidFill>
              <a:srgbClr val="024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64289D9E-8D4E-CC56-0454-941185121816}"/>
              </a:ext>
            </a:extLst>
          </p:cNvPr>
          <p:cNvSpPr txBox="1">
            <a:spLocks/>
          </p:cNvSpPr>
          <p:nvPr/>
        </p:nvSpPr>
        <p:spPr>
          <a:xfrm>
            <a:off x="1127448" y="247650"/>
            <a:ext cx="6244902" cy="434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0242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dirty="0"/>
              <a:t>Large Language Diffusion Models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0DC665-B8BF-BFDF-9354-9A153B2E7FA7}"/>
              </a:ext>
            </a:extLst>
          </p:cNvPr>
          <p:cNvSpPr txBox="1"/>
          <p:nvPr/>
        </p:nvSpPr>
        <p:spPr>
          <a:xfrm>
            <a:off x="10813677" y="639869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6F10683-3865-9C0A-BA28-B04D71FC0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0" y="6444305"/>
            <a:ext cx="2117266" cy="338296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FFC94568-C5A9-6BF0-8D32-16AC93F593CE}"/>
              </a:ext>
            </a:extLst>
          </p:cNvPr>
          <p:cNvGrpSpPr/>
          <p:nvPr/>
        </p:nvGrpSpPr>
        <p:grpSpPr>
          <a:xfrm>
            <a:off x="9154205" y="116633"/>
            <a:ext cx="2764918" cy="612776"/>
            <a:chOff x="1018596" y="583069"/>
            <a:chExt cx="4663274" cy="1033500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A0748D6-C175-E192-6DA7-81A710467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596" y="583069"/>
              <a:ext cx="1033500" cy="10335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FD89CB58-A8BA-1F38-359D-3D173318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06780" y="606338"/>
              <a:ext cx="3642029" cy="5967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B1F4CD5-16CC-ABE2-0EFD-D3052EE5F829}"/>
                </a:ext>
              </a:extLst>
            </p:cNvPr>
            <p:cNvSpPr/>
            <p:nvPr/>
          </p:nvSpPr>
          <p:spPr>
            <a:xfrm>
              <a:off x="2085463" y="1172848"/>
              <a:ext cx="3596407" cy="363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BEIHANG UNIVERSITY</a:t>
              </a: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29D9EFA-1985-D908-F9D0-DBB859C19745}"/>
              </a:ext>
            </a:extLst>
          </p:cNvPr>
          <p:cNvSpPr/>
          <p:nvPr/>
        </p:nvSpPr>
        <p:spPr>
          <a:xfrm>
            <a:off x="1127449" y="1020782"/>
            <a:ext cx="1143311" cy="401618"/>
          </a:xfrm>
          <a:prstGeom prst="round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BE21FD-BCEC-2775-318E-FF8E55C4A0FB}"/>
              </a:ext>
            </a:extLst>
          </p:cNvPr>
          <p:cNvGrpSpPr/>
          <p:nvPr/>
        </p:nvGrpSpPr>
        <p:grpSpPr>
          <a:xfrm>
            <a:off x="2994661" y="1998227"/>
            <a:ext cx="9418320" cy="3579612"/>
            <a:chOff x="3541748" y="3739883"/>
            <a:chExt cx="8213930" cy="265881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1878B75-1DC3-6068-F924-9ED3D02B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748" y="3739884"/>
              <a:ext cx="8213930" cy="257854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01E78B-5E76-755D-BFA4-95859E87D162}"/>
                </a:ext>
              </a:extLst>
            </p:cNvPr>
            <p:cNvSpPr/>
            <p:nvPr/>
          </p:nvSpPr>
          <p:spPr>
            <a:xfrm>
              <a:off x="7597775" y="3739883"/>
              <a:ext cx="4157903" cy="2658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63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831</Words>
  <Application>Microsoft Office PowerPoint</Application>
  <PresentationFormat>宽屏</PresentationFormat>
  <Paragraphs>128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黑体</vt:lpstr>
      <vt:lpstr>微软雅黑</vt:lpstr>
      <vt:lpstr>Arial</vt:lpstr>
      <vt:lpstr>Calibri</vt:lpstr>
      <vt:lpstr>Times New Roman</vt:lpstr>
      <vt:lpstr>Wingdings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海军 李</cp:lastModifiedBy>
  <cp:revision>109</cp:revision>
  <dcterms:created xsi:type="dcterms:W3CDTF">2020-07-27T01:08:13Z</dcterms:created>
  <dcterms:modified xsi:type="dcterms:W3CDTF">2025-12-10T09:33:07Z</dcterms:modified>
</cp:coreProperties>
</file>